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17" roundtripDataSignature="AMtx7mgjKH1X3PDQI1VPSo9OqS3GVHaT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7" Type="http://customschemas.google.com/relationships/presentationmetadata" Target="meta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2.jpg>
</file>

<file path=ppt/media/image4.jpg>
</file>

<file path=ppt/media/image5.jp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 name="Shape 17"/>
        <p:cNvGrpSpPr/>
        <p:nvPr/>
      </p:nvGrpSpPr>
      <p:grpSpPr>
        <a:xfrm>
          <a:off x="0" y="0"/>
          <a:ext cx="0" cy="0"/>
          <a:chOff x="0" y="0"/>
          <a:chExt cx="0" cy="0"/>
        </a:xfrm>
      </p:grpSpPr>
      <p:sp>
        <p:nvSpPr>
          <p:cNvPr id="18" name="Google Shape;18;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0" name="Google Shape;20;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1" name="Google Shape;21;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1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4" name="Google Shape;24;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0.gif"/><Relationship Id="rId5" Type="http://schemas.openxmlformats.org/officeDocument/2006/relationships/image" Target="../media/image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hyperlink" Target="mailto:marilm@sharkattack.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
          <p:cNvSpPr txBox="1"/>
          <p:nvPr>
            <p:ph type="ctrTitle"/>
          </p:nvPr>
        </p:nvSpPr>
        <p:spPr>
          <a:xfrm>
            <a:off x="189775" y="274325"/>
            <a:ext cx="8520600" cy="1882200"/>
          </a:xfrm>
          <a:prstGeom prst="rect">
            <a:avLst/>
          </a:prstGeom>
          <a:noFill/>
          <a:ln>
            <a:noFill/>
          </a:ln>
          <a:effectLst>
            <a:outerShdw blurRad="928688" rotWithShape="0" algn="bl">
              <a:srgbClr val="00FFFF">
                <a:alpha val="95686"/>
              </a:srgbClr>
            </a:outerShdw>
          </a:effectLst>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49451"/>
              <a:buNone/>
            </a:pPr>
            <a:r>
              <a:rPr lang="en" sz="3866"/>
              <a:t>Shark Attack Quest</a:t>
            </a:r>
            <a:endParaRPr sz="3866"/>
          </a:p>
          <a:p>
            <a:pPr indent="0" lvl="0" marL="0" rtl="0" algn="l">
              <a:lnSpc>
                <a:spcPct val="100000"/>
              </a:lnSpc>
              <a:spcBef>
                <a:spcPts val="0"/>
              </a:spcBef>
              <a:spcAft>
                <a:spcPts val="0"/>
              </a:spcAft>
              <a:buSzPct val="168842"/>
              <a:buNone/>
            </a:pPr>
            <a:r>
              <a:rPr lang="en" sz="3422"/>
              <a:t>Ironhack</a:t>
            </a:r>
            <a:endParaRPr sz="1666"/>
          </a:p>
          <a:p>
            <a:pPr indent="0" lvl="0" marL="0" rtl="0" algn="ctr">
              <a:lnSpc>
                <a:spcPct val="100000"/>
              </a:lnSpc>
              <a:spcBef>
                <a:spcPts val="0"/>
              </a:spcBef>
              <a:spcAft>
                <a:spcPts val="0"/>
              </a:spcAft>
              <a:buSzPct val="111111"/>
              <a:buNone/>
            </a:pPr>
            <a:r>
              <a:t/>
            </a:r>
            <a:endParaRPr/>
          </a:p>
        </p:txBody>
      </p:sp>
      <p:sp>
        <p:nvSpPr>
          <p:cNvPr id="55" name="Google Shape;55;p1"/>
          <p:cNvSpPr txBox="1"/>
          <p:nvPr>
            <p:ph idx="1" type="subTitle"/>
          </p:nvPr>
        </p:nvSpPr>
        <p:spPr>
          <a:xfrm>
            <a:off x="4401175" y="4302475"/>
            <a:ext cx="2325000" cy="929700"/>
          </a:xfrm>
          <a:prstGeom prst="rect">
            <a:avLst/>
          </a:prstGeom>
          <a:noFill/>
          <a:ln>
            <a:noFill/>
          </a:ln>
        </p:spPr>
        <p:txBody>
          <a:bodyPr anchorCtr="0" anchor="t" bIns="91425" lIns="91425" spcFirstLastPara="1" rIns="91425" wrap="square" tIns="91425">
            <a:normAutofit lnSpcReduction="10000"/>
          </a:bodyPr>
          <a:lstStyle/>
          <a:p>
            <a:pPr indent="0" lvl="0" marL="0" rtl="0" algn="r">
              <a:lnSpc>
                <a:spcPct val="100000"/>
              </a:lnSpc>
              <a:spcBef>
                <a:spcPts val="0"/>
              </a:spcBef>
              <a:spcAft>
                <a:spcPts val="0"/>
              </a:spcAft>
              <a:buSzPts val="2800"/>
              <a:buNone/>
            </a:pPr>
            <a:r>
              <a:rPr lang="en" sz="1800">
                <a:solidFill>
                  <a:schemeClr val="dk1"/>
                </a:solidFill>
              </a:rPr>
              <a:t>Manel Ait Amer</a:t>
            </a:r>
            <a:endParaRPr sz="1800">
              <a:solidFill>
                <a:schemeClr val="dk1"/>
              </a:solidFill>
            </a:endParaRPr>
          </a:p>
          <a:p>
            <a:pPr indent="0" lvl="0" marL="0" rtl="0" algn="r">
              <a:lnSpc>
                <a:spcPct val="100000"/>
              </a:lnSpc>
              <a:spcBef>
                <a:spcPts val="0"/>
              </a:spcBef>
              <a:spcAft>
                <a:spcPts val="0"/>
              </a:spcAft>
              <a:buSzPts val="2800"/>
              <a:buNone/>
            </a:pPr>
            <a:r>
              <a:rPr lang="en" sz="1800">
                <a:solidFill>
                  <a:schemeClr val="dk1"/>
                </a:solidFill>
              </a:rPr>
              <a:t>Gonçalo Carvalho</a:t>
            </a:r>
            <a:endParaRPr sz="1800">
              <a:solidFill>
                <a:schemeClr val="dk1"/>
              </a:solidFill>
            </a:endParaRPr>
          </a:p>
          <a:p>
            <a:pPr indent="0" lvl="0" marL="0" rtl="0" algn="ctr">
              <a:lnSpc>
                <a:spcPct val="100000"/>
              </a:lnSpc>
              <a:spcBef>
                <a:spcPts val="0"/>
              </a:spcBef>
              <a:spcAft>
                <a:spcPts val="0"/>
              </a:spcAft>
              <a:buSzPts val="2800"/>
              <a:buNone/>
            </a:pPr>
            <a:r>
              <a:t/>
            </a:r>
            <a:endParaRPr sz="1800">
              <a:solidFill>
                <a:srgbClr val="20124D"/>
              </a:solidFill>
            </a:endParaRPr>
          </a:p>
        </p:txBody>
      </p:sp>
      <p:pic>
        <p:nvPicPr>
          <p:cNvPr id="56" name="Google Shape;56;p1"/>
          <p:cNvPicPr preferRelativeResize="0"/>
          <p:nvPr/>
        </p:nvPicPr>
        <p:blipFill rotWithShape="1">
          <a:blip r:embed="rId4">
            <a:alphaModFix/>
          </a:blip>
          <a:srcRect b="0" l="0" r="0" t="0"/>
          <a:stretch/>
        </p:blipFill>
        <p:spPr>
          <a:xfrm>
            <a:off x="369976" y="1839951"/>
            <a:ext cx="1582870" cy="1054983"/>
          </a:xfrm>
          <a:prstGeom prst="rect">
            <a:avLst/>
          </a:prstGeom>
          <a:noFill/>
          <a:ln>
            <a:noFill/>
          </a:ln>
        </p:spPr>
      </p:pic>
      <p:pic>
        <p:nvPicPr>
          <p:cNvPr id="57" name="Google Shape;57;p1"/>
          <p:cNvPicPr preferRelativeResize="0"/>
          <p:nvPr/>
        </p:nvPicPr>
        <p:blipFill rotWithShape="1">
          <a:blip r:embed="rId5">
            <a:alphaModFix/>
          </a:blip>
          <a:srcRect b="0" l="0" r="0" t="0"/>
          <a:stretch/>
        </p:blipFill>
        <p:spPr>
          <a:xfrm>
            <a:off x="7011925" y="1839950"/>
            <a:ext cx="1582848" cy="1054974"/>
          </a:xfrm>
          <a:prstGeom prst="rect">
            <a:avLst/>
          </a:prstGeom>
          <a:noFill/>
          <a:ln>
            <a:noFill/>
          </a:ln>
        </p:spPr>
      </p:pic>
      <p:pic>
        <p:nvPicPr>
          <p:cNvPr id="58" name="Google Shape;58;p1"/>
          <p:cNvPicPr preferRelativeResize="0"/>
          <p:nvPr/>
        </p:nvPicPr>
        <p:blipFill rotWithShape="1">
          <a:blip r:embed="rId6">
            <a:alphaModFix/>
          </a:blip>
          <a:srcRect b="0" l="0" r="0" t="0"/>
          <a:stretch/>
        </p:blipFill>
        <p:spPr>
          <a:xfrm>
            <a:off x="868100" y="3931925"/>
            <a:ext cx="1970775" cy="1018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2" name="Shape 62"/>
        <p:cNvGrpSpPr/>
        <p:nvPr/>
      </p:nvGrpSpPr>
      <p:grpSpPr>
        <a:xfrm>
          <a:off x="0" y="0"/>
          <a:ext cx="0" cy="0"/>
          <a:chOff x="0" y="0"/>
          <a:chExt cx="0" cy="0"/>
        </a:xfrm>
      </p:grpSpPr>
      <p:sp>
        <p:nvSpPr>
          <p:cNvPr id="63" name="Google Shape;63;p2"/>
          <p:cNvSpPr txBox="1"/>
          <p:nvPr>
            <p:ph type="title"/>
          </p:nvPr>
        </p:nvSpPr>
        <p:spPr>
          <a:xfrm>
            <a:off x="311700" y="33550"/>
            <a:ext cx="46107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9285"/>
              <a:buFont typeface="Arial"/>
              <a:buNone/>
            </a:pPr>
            <a:r>
              <a:rPr lang="en">
                <a:solidFill>
                  <a:srgbClr val="0000FF"/>
                </a:solidFill>
              </a:rPr>
              <a:t>Project Overview - MARILM</a:t>
            </a:r>
            <a:endParaRPr>
              <a:solidFill>
                <a:srgbClr val="0000FF"/>
              </a:solidFill>
            </a:endParaRPr>
          </a:p>
        </p:txBody>
      </p:sp>
      <p:sp>
        <p:nvSpPr>
          <p:cNvPr id="64" name="Google Shape;64;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1000">
                <a:solidFill>
                  <a:schemeClr val="lt1"/>
                </a:solidFill>
                <a:highlight>
                  <a:srgbClr val="6D9EEB"/>
                </a:highlight>
              </a:rPr>
              <a:t>MARILM is the word combination of Mar (“Sea” in Portuguese) and Ilm (“Knowledge” in Arabic).</a:t>
            </a:r>
            <a:endParaRPr sz="1000">
              <a:solidFill>
                <a:schemeClr val="lt1"/>
              </a:solidFill>
              <a:highlight>
                <a:schemeClr val="dk1"/>
              </a:highlight>
            </a:endParaRPr>
          </a:p>
          <a:p>
            <a:pPr indent="0" lvl="0" marL="0" rtl="0" algn="l">
              <a:lnSpc>
                <a:spcPct val="115000"/>
              </a:lnSpc>
              <a:spcBef>
                <a:spcPts val="0"/>
              </a:spcBef>
              <a:spcAft>
                <a:spcPts val="0"/>
              </a:spcAft>
              <a:buSzPts val="1800"/>
              <a:buNone/>
            </a:pPr>
            <a:r>
              <a:t/>
            </a:r>
            <a:endParaRPr sz="1000">
              <a:solidFill>
                <a:schemeClr val="lt1"/>
              </a:solidFill>
            </a:endParaRPr>
          </a:p>
          <a:p>
            <a:pPr indent="0" lvl="0" marL="0" rtl="0" algn="l">
              <a:lnSpc>
                <a:spcPct val="115000"/>
              </a:lnSpc>
              <a:spcBef>
                <a:spcPts val="0"/>
              </a:spcBef>
              <a:spcAft>
                <a:spcPts val="0"/>
              </a:spcAft>
              <a:buSzPts val="1800"/>
              <a:buNone/>
            </a:pPr>
            <a:r>
              <a:rPr lang="en" sz="1000">
                <a:solidFill>
                  <a:schemeClr val="lt1"/>
                </a:solidFill>
                <a:highlight>
                  <a:srgbClr val="6D9EEB"/>
                </a:highlight>
              </a:rPr>
              <a:t>Marilm intends to be an agency that provides shark attacks information to their clients from all over the world.</a:t>
            </a:r>
            <a:r>
              <a:rPr lang="en" sz="1000">
                <a:solidFill>
                  <a:schemeClr val="lt1"/>
                </a:solidFill>
                <a:highlight>
                  <a:schemeClr val="dk1"/>
                </a:highlight>
              </a:rPr>
              <a:t> </a:t>
            </a:r>
            <a:endParaRPr sz="1000">
              <a:solidFill>
                <a:schemeClr val="lt1"/>
              </a:solidFill>
              <a:highlight>
                <a:schemeClr val="dk1"/>
              </a:highlight>
            </a:endParaRPr>
          </a:p>
          <a:p>
            <a:pPr indent="0" lvl="0" marL="0" rtl="0" algn="l">
              <a:lnSpc>
                <a:spcPct val="115000"/>
              </a:lnSpc>
              <a:spcBef>
                <a:spcPts val="0"/>
              </a:spcBef>
              <a:spcAft>
                <a:spcPts val="0"/>
              </a:spcAft>
              <a:buSzPts val="1800"/>
              <a:buNone/>
            </a:pPr>
            <a:r>
              <a:t/>
            </a:r>
            <a:endParaRPr sz="1000">
              <a:solidFill>
                <a:schemeClr val="lt1"/>
              </a:solidFill>
            </a:endParaRPr>
          </a:p>
          <a:p>
            <a:pPr indent="0" lvl="0" marL="0" rtl="0" algn="l">
              <a:lnSpc>
                <a:spcPct val="115000"/>
              </a:lnSpc>
              <a:spcBef>
                <a:spcPts val="0"/>
              </a:spcBef>
              <a:spcAft>
                <a:spcPts val="0"/>
              </a:spcAft>
              <a:buSzPts val="1800"/>
              <a:buNone/>
            </a:pPr>
            <a:r>
              <a:t/>
            </a:r>
            <a:endParaRPr b="1" i="1" sz="1600" u="sng">
              <a:solidFill>
                <a:srgbClr val="00FFFF"/>
              </a:solidFill>
            </a:endParaRPr>
          </a:p>
          <a:p>
            <a:pPr indent="0" lvl="0" marL="0" rtl="0" algn="l">
              <a:lnSpc>
                <a:spcPct val="115000"/>
              </a:lnSpc>
              <a:spcBef>
                <a:spcPts val="0"/>
              </a:spcBef>
              <a:spcAft>
                <a:spcPts val="0"/>
              </a:spcAft>
              <a:buSzPts val="1800"/>
              <a:buNone/>
            </a:pPr>
            <a:r>
              <a:rPr b="1" i="1" lang="en" sz="1600" u="sng">
                <a:solidFill>
                  <a:srgbClr val="00FFFF"/>
                </a:solidFill>
              </a:rPr>
              <a:t>Marilm is going to answer questions like: </a:t>
            </a:r>
            <a:endParaRPr b="1" i="1" sz="1600" u="sng">
              <a:solidFill>
                <a:srgbClr val="00FFFF"/>
              </a:solidFill>
            </a:endParaRPr>
          </a:p>
          <a:p>
            <a:pPr indent="-292100" lvl="0" marL="457200" rtl="0" algn="l">
              <a:lnSpc>
                <a:spcPct val="100000"/>
              </a:lnSpc>
              <a:spcBef>
                <a:spcPts val="0"/>
              </a:spcBef>
              <a:spcAft>
                <a:spcPts val="0"/>
              </a:spcAft>
              <a:buClr>
                <a:schemeClr val="lt1"/>
              </a:buClr>
              <a:buSzPts val="1000"/>
              <a:buAutoNum type="arabicPeriod"/>
            </a:pPr>
            <a:r>
              <a:rPr lang="en" sz="1000">
                <a:solidFill>
                  <a:schemeClr val="lt1"/>
                </a:solidFill>
                <a:highlight>
                  <a:srgbClr val="6D9EEB"/>
                </a:highlight>
              </a:rPr>
              <a:t>“How many shark attacks happened on a specific country/state?” </a:t>
            </a:r>
            <a:endParaRPr sz="1000">
              <a:solidFill>
                <a:schemeClr val="lt1"/>
              </a:solidFill>
              <a:highlight>
                <a:srgbClr val="6D9EEB"/>
              </a:highlight>
            </a:endParaRPr>
          </a:p>
          <a:p>
            <a:pPr indent="-292100" lvl="0" marL="457200" rtl="0" algn="l">
              <a:lnSpc>
                <a:spcPct val="100000"/>
              </a:lnSpc>
              <a:spcBef>
                <a:spcPts val="0"/>
              </a:spcBef>
              <a:spcAft>
                <a:spcPts val="0"/>
              </a:spcAft>
              <a:buClr>
                <a:schemeClr val="lt1"/>
              </a:buClr>
              <a:buSzPts val="1000"/>
              <a:buAutoNum type="arabicPeriod"/>
            </a:pPr>
            <a:r>
              <a:rPr lang="en" sz="1000">
                <a:solidFill>
                  <a:schemeClr val="lt1"/>
                </a:solidFill>
                <a:highlight>
                  <a:srgbClr val="6D9EEB"/>
                </a:highlight>
              </a:rPr>
              <a:t>“Which shark species attack the most and in where (sea) occurs most of the attacks?”</a:t>
            </a:r>
            <a:endParaRPr sz="1000">
              <a:solidFill>
                <a:schemeClr val="lt1"/>
              </a:solidFill>
              <a:highlight>
                <a:srgbClr val="6D9EEB"/>
              </a:highlight>
            </a:endParaRPr>
          </a:p>
          <a:p>
            <a:pPr indent="-292100" lvl="0" marL="457200" rtl="0" algn="l">
              <a:lnSpc>
                <a:spcPct val="100000"/>
              </a:lnSpc>
              <a:spcBef>
                <a:spcPts val="0"/>
              </a:spcBef>
              <a:spcAft>
                <a:spcPts val="0"/>
              </a:spcAft>
              <a:buClr>
                <a:schemeClr val="lt1"/>
              </a:buClr>
              <a:buSzPts val="1000"/>
              <a:buAutoNum type="arabicPeriod"/>
            </a:pPr>
            <a:r>
              <a:rPr lang="en" sz="1000">
                <a:solidFill>
                  <a:schemeClr val="lt1"/>
                </a:solidFill>
                <a:highlight>
                  <a:srgbClr val="6D9EEB"/>
                </a:highlight>
              </a:rPr>
              <a:t>“What are the injuries of those attacks”?</a:t>
            </a:r>
            <a:endParaRPr sz="1000">
              <a:solidFill>
                <a:schemeClr val="lt1"/>
              </a:solidFill>
              <a:highlight>
                <a:srgbClr val="6D9EEB"/>
              </a:highlight>
            </a:endParaRPr>
          </a:p>
          <a:p>
            <a:pPr indent="-292100" lvl="0" marL="457200" rtl="0" algn="l">
              <a:lnSpc>
                <a:spcPct val="100000"/>
              </a:lnSpc>
              <a:spcBef>
                <a:spcPts val="0"/>
              </a:spcBef>
              <a:spcAft>
                <a:spcPts val="0"/>
              </a:spcAft>
              <a:buClr>
                <a:schemeClr val="lt1"/>
              </a:buClr>
              <a:buSzPts val="1000"/>
              <a:buAutoNum type="arabicPeriod"/>
            </a:pPr>
            <a:r>
              <a:rPr lang="en" sz="1000">
                <a:solidFill>
                  <a:schemeClr val="lt1"/>
                </a:solidFill>
                <a:highlight>
                  <a:srgbClr val="6D9EEB"/>
                </a:highlight>
              </a:rPr>
              <a:t>“Which Seas / Oceans are the most famous for sharks attacks?” </a:t>
            </a:r>
            <a:endParaRPr sz="1000">
              <a:solidFill>
                <a:schemeClr val="lt1"/>
              </a:solidFill>
              <a:highlight>
                <a:srgbClr val="6D9EEB"/>
              </a:highlight>
            </a:endParaRPr>
          </a:p>
          <a:p>
            <a:pPr indent="0" lvl="0" marL="0" rtl="0" algn="l">
              <a:lnSpc>
                <a:spcPct val="100000"/>
              </a:lnSpc>
              <a:spcBef>
                <a:spcPts val="0"/>
              </a:spcBef>
              <a:spcAft>
                <a:spcPts val="0"/>
              </a:spcAft>
              <a:buSzPts val="1800"/>
              <a:buNone/>
            </a:pPr>
            <a:r>
              <a:rPr lang="en" sz="1000">
                <a:solidFill>
                  <a:schemeClr val="lt1"/>
                </a:solidFill>
              </a:rPr>
              <a:t> </a:t>
            </a:r>
            <a:endParaRPr sz="1000">
              <a:solidFill>
                <a:schemeClr val="lt1"/>
              </a:solidFill>
            </a:endParaRPr>
          </a:p>
          <a:p>
            <a:pPr indent="0" lvl="0" marL="0" rtl="0" algn="l">
              <a:lnSpc>
                <a:spcPct val="115000"/>
              </a:lnSpc>
              <a:spcBef>
                <a:spcPts val="0"/>
              </a:spcBef>
              <a:spcAft>
                <a:spcPts val="0"/>
              </a:spcAft>
              <a:buSzPts val="1800"/>
              <a:buNone/>
            </a:pPr>
            <a:r>
              <a:rPr lang="en" sz="1000">
                <a:solidFill>
                  <a:schemeClr val="lt1"/>
                </a:solidFill>
                <a:highlight>
                  <a:srgbClr val="6D9EEB"/>
                </a:highlight>
              </a:rPr>
              <a:t>The ultimate goal is that the customer feels safe while enjoy its vacation on the beach.</a:t>
            </a:r>
            <a:endParaRPr sz="1000">
              <a:solidFill>
                <a:schemeClr val="lt1"/>
              </a:solidFill>
              <a:highlight>
                <a:srgbClr val="6D9EEB"/>
              </a:highlight>
            </a:endParaRPr>
          </a:p>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p3"/>
          <p:cNvSpPr txBox="1"/>
          <p:nvPr>
            <p:ph type="title"/>
          </p:nvPr>
        </p:nvSpPr>
        <p:spPr>
          <a:xfrm>
            <a:off x="311700" y="94500"/>
            <a:ext cx="18981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i="1" lang="en" sz="1600" u="sng">
                <a:solidFill>
                  <a:srgbClr val="00FFFF"/>
                </a:solidFill>
              </a:rPr>
              <a:t>Methods used:</a:t>
            </a:r>
            <a:endParaRPr b="1" i="1" sz="1600" u="sng">
              <a:solidFill>
                <a:srgbClr val="00FFFF"/>
              </a:solidFill>
            </a:endParaRPr>
          </a:p>
        </p:txBody>
      </p:sp>
      <p:sp>
        <p:nvSpPr>
          <p:cNvPr id="70" name="Google Shape;70;p3"/>
          <p:cNvSpPr txBox="1"/>
          <p:nvPr>
            <p:ph idx="1" type="body"/>
          </p:nvPr>
        </p:nvSpPr>
        <p:spPr>
          <a:xfrm>
            <a:off x="372650" y="609575"/>
            <a:ext cx="8520600" cy="7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sz="1200">
                <a:solidFill>
                  <a:schemeClr val="lt1"/>
                </a:solidFill>
                <a:highlight>
                  <a:srgbClr val="6D9EEB"/>
                </a:highlight>
                <a:latin typeface="Roboto"/>
                <a:ea typeface="Roboto"/>
                <a:cs typeface="Roboto"/>
                <a:sym typeface="Roboto"/>
              </a:rPr>
              <a:t>T</a:t>
            </a:r>
            <a:r>
              <a:rPr lang="en" sz="1200">
                <a:solidFill>
                  <a:schemeClr val="lt1"/>
                </a:solidFill>
                <a:highlight>
                  <a:srgbClr val="6D9EEB"/>
                </a:highlight>
                <a:latin typeface="Roboto"/>
                <a:ea typeface="Roboto"/>
                <a:cs typeface="Roboto"/>
                <a:sym typeface="Roboto"/>
              </a:rPr>
              <a:t>he m</a:t>
            </a:r>
            <a:r>
              <a:rPr lang="en" sz="1200">
                <a:solidFill>
                  <a:schemeClr val="lt1"/>
                </a:solidFill>
                <a:highlight>
                  <a:srgbClr val="6D9EEB"/>
                </a:highlight>
                <a:latin typeface="Roboto"/>
                <a:ea typeface="Roboto"/>
                <a:cs typeface="Roboto"/>
                <a:sym typeface="Roboto"/>
              </a:rPr>
              <a:t>ethods used in the provided code are aimed at cleaning and analyzing a dataset containing information about shark attacks. Here's a breakdown of the methods used:</a:t>
            </a:r>
            <a:endParaRPr sz="1200">
              <a:solidFill>
                <a:schemeClr val="lt1"/>
              </a:solidFill>
              <a:highlight>
                <a:srgbClr val="6D9EEB"/>
              </a:highlight>
              <a:latin typeface="Roboto"/>
              <a:ea typeface="Roboto"/>
              <a:cs typeface="Roboto"/>
              <a:sym typeface="Roboto"/>
            </a:endParaRPr>
          </a:p>
        </p:txBody>
      </p:sp>
      <p:sp>
        <p:nvSpPr>
          <p:cNvPr id="71" name="Google Shape;71;p3"/>
          <p:cNvSpPr txBox="1"/>
          <p:nvPr/>
        </p:nvSpPr>
        <p:spPr>
          <a:xfrm>
            <a:off x="99050" y="1265000"/>
            <a:ext cx="4755000" cy="2776800"/>
          </a:xfrm>
          <a:prstGeom prst="rect">
            <a:avLst/>
          </a:prstGeom>
          <a:noFill/>
          <a:ln>
            <a:noFill/>
          </a:ln>
        </p:spPr>
        <p:txBody>
          <a:bodyPr anchorCtr="0" anchor="t" bIns="91425" lIns="91425" spcFirstLastPara="1" rIns="91425" wrap="square" tIns="91425">
            <a:spAutoFit/>
          </a:bodyPr>
          <a:lstStyle/>
          <a:p>
            <a:pPr indent="-228600" lvl="0" marL="457200" marR="0" rtl="0" algn="l">
              <a:lnSpc>
                <a:spcPct val="115000"/>
              </a:lnSpc>
              <a:spcBef>
                <a:spcPts val="1500"/>
              </a:spcBef>
              <a:spcAft>
                <a:spcPts val="0"/>
              </a:spcAft>
              <a:buClr>
                <a:srgbClr val="00FFFF"/>
              </a:buClr>
              <a:buSzPts val="1200"/>
              <a:buFont typeface="Roboto"/>
              <a:buNone/>
            </a:pPr>
            <a:r>
              <a:rPr b="1" i="0" lang="en" sz="1200" u="sng" cap="none" strike="noStrike">
                <a:solidFill>
                  <a:srgbClr val="00FFFF"/>
                </a:solidFill>
                <a:latin typeface="Roboto"/>
                <a:ea typeface="Roboto"/>
                <a:cs typeface="Roboto"/>
                <a:sym typeface="Roboto"/>
              </a:rPr>
              <a:t>Data Cleaning </a:t>
            </a:r>
            <a:r>
              <a:rPr b="0" i="0" lang="en" sz="1200" u="sng" cap="none" strike="noStrike">
                <a:solidFill>
                  <a:srgbClr val="00FFFF"/>
                </a:solidFill>
                <a:latin typeface="Roboto"/>
                <a:ea typeface="Roboto"/>
                <a:cs typeface="Roboto"/>
                <a:sym typeface="Roboto"/>
              </a:rPr>
              <a:t>:</a:t>
            </a:r>
            <a:endParaRPr b="0" i="0" sz="1200" u="sng" cap="none" strike="noStrike">
              <a:solidFill>
                <a:srgbClr val="00FFFF"/>
              </a:solidFill>
              <a:latin typeface="Roboto"/>
              <a:ea typeface="Roboto"/>
              <a:cs typeface="Roboto"/>
              <a:sym typeface="Roboto"/>
            </a:endParaRPr>
          </a:p>
          <a:p>
            <a:pPr indent="-228600" lvl="0" marL="457200" marR="0" rtl="0" algn="l">
              <a:lnSpc>
                <a:spcPct val="115000"/>
              </a:lnSpc>
              <a:spcBef>
                <a:spcPts val="0"/>
              </a:spcBef>
              <a:spcAft>
                <a:spcPts val="0"/>
              </a:spcAft>
              <a:buClr>
                <a:srgbClr val="00FFFF"/>
              </a:buClr>
              <a:buSzPts val="1200"/>
              <a:buFont typeface="Roboto"/>
              <a:buNone/>
            </a:pPr>
            <a:r>
              <a:t/>
            </a:r>
            <a:endParaRPr b="0" i="0" sz="1200" u="sng" cap="none" strike="noStrike">
              <a:solidFill>
                <a:srgbClr val="00FFFF"/>
              </a:solidFill>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Irrelevant columns are dropped from the DataFrame.</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Rows with all missing values are removed.</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Rows with less than 7 non-null values are removed.</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The 'age' column is cleaned and standardized.</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The 'injury' column is cleaned and categorized based on severity.</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The 'activity' column is cleaned and standardized.</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The 'species_' column is cleaned and standardized.</a:t>
            </a:r>
            <a:endParaRPr b="0" i="0" sz="1000" u="none" cap="none" strike="noStrike">
              <a:solidFill>
                <a:schemeClr val="lt1"/>
              </a:solidFill>
              <a:highlight>
                <a:srgbClr val="6D9EEB"/>
              </a:highlight>
              <a:latin typeface="Roboto"/>
              <a:ea typeface="Roboto"/>
              <a:cs typeface="Roboto"/>
              <a:sym typeface="Roboto"/>
            </a:endParaRPr>
          </a:p>
          <a:p>
            <a:pPr indent="-292100" lvl="1" marL="914400" marR="0" rtl="0" algn="l">
              <a:lnSpc>
                <a:spcPct val="115000"/>
              </a:lnSpc>
              <a:spcBef>
                <a:spcPts val="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Values in the 'type' column are standardized and categorized.</a:t>
            </a:r>
            <a:endParaRPr b="0" i="0" sz="1000" u="none" cap="none" strike="noStrike">
              <a:solidFill>
                <a:schemeClr val="lt1"/>
              </a:solidFill>
              <a:highlight>
                <a:srgbClr val="6D9EEB"/>
              </a:highlight>
              <a:latin typeface="Roboto"/>
              <a:ea typeface="Roboto"/>
              <a:cs typeface="Roboto"/>
              <a:sym typeface="Roboto"/>
            </a:endParaRPr>
          </a:p>
          <a:p>
            <a:pPr indent="0" lvl="0" marL="0" marR="0" rtl="0" algn="l">
              <a:lnSpc>
                <a:spcPct val="115000"/>
              </a:lnSpc>
              <a:spcBef>
                <a:spcPts val="1500"/>
              </a:spcBef>
              <a:spcAft>
                <a:spcPts val="0"/>
              </a:spcAft>
              <a:buClr>
                <a:srgbClr val="000000"/>
              </a:buClr>
              <a:buSzPts val="1200"/>
              <a:buFont typeface="Arial"/>
              <a:buNone/>
            </a:pPr>
            <a:r>
              <a:rPr b="0" i="0" lang="en" sz="1200" u="none" cap="none" strike="noStrike">
                <a:solidFill>
                  <a:schemeClr val="lt1"/>
                </a:solidFill>
                <a:latin typeface="Roboto"/>
                <a:ea typeface="Roboto"/>
                <a:cs typeface="Roboto"/>
                <a:sym typeface="Roboto"/>
              </a:rPr>
              <a:t>           </a:t>
            </a:r>
            <a:r>
              <a:rPr b="1" i="0" lang="en" sz="1200" u="sng" cap="none" strike="noStrike">
                <a:solidFill>
                  <a:srgbClr val="00FFFF"/>
                </a:solidFill>
                <a:latin typeface="Roboto"/>
                <a:ea typeface="Roboto"/>
                <a:cs typeface="Roboto"/>
                <a:sym typeface="Roboto"/>
              </a:rPr>
              <a:t>Data Output </a:t>
            </a:r>
            <a:r>
              <a:rPr b="0" i="0" lang="en" sz="1200" u="sng" cap="none" strike="noStrike">
                <a:solidFill>
                  <a:srgbClr val="00FFFF"/>
                </a:solidFill>
                <a:latin typeface="Roboto"/>
                <a:ea typeface="Roboto"/>
                <a:cs typeface="Roboto"/>
                <a:sym typeface="Roboto"/>
              </a:rPr>
              <a:t>:</a:t>
            </a:r>
            <a:endParaRPr b="0" i="0" sz="1200" u="sng" cap="none" strike="noStrike">
              <a:solidFill>
                <a:srgbClr val="00FFFF"/>
              </a:solidFill>
              <a:latin typeface="Roboto"/>
              <a:ea typeface="Roboto"/>
              <a:cs typeface="Roboto"/>
              <a:sym typeface="Roboto"/>
            </a:endParaRPr>
          </a:p>
          <a:p>
            <a:pPr indent="-292100" lvl="1" marL="914400" marR="0" rtl="0" algn="l">
              <a:lnSpc>
                <a:spcPct val="100000"/>
              </a:lnSpc>
              <a:spcBef>
                <a:spcPts val="150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Arial"/>
                <a:ea typeface="Arial"/>
                <a:cs typeface="Arial"/>
                <a:sym typeface="Arial"/>
              </a:rPr>
              <a:t>Plots, tables and functions.</a:t>
            </a:r>
            <a:endParaRPr b="0" i="0" sz="1200" u="none" cap="none" strike="noStrike">
              <a:solidFill>
                <a:schemeClr val="lt1"/>
              </a:solidFill>
              <a:highlight>
                <a:srgbClr val="6D9EEB"/>
              </a:highlight>
              <a:latin typeface="Roboto"/>
              <a:ea typeface="Roboto"/>
              <a:cs typeface="Roboto"/>
              <a:sym typeface="Roboto"/>
            </a:endParaRPr>
          </a:p>
        </p:txBody>
      </p:sp>
      <p:sp>
        <p:nvSpPr>
          <p:cNvPr id="72" name="Google Shape;72;p3"/>
          <p:cNvSpPr txBox="1"/>
          <p:nvPr/>
        </p:nvSpPr>
        <p:spPr>
          <a:xfrm>
            <a:off x="4937750" y="1265000"/>
            <a:ext cx="3307200" cy="3261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Clr>
                <a:srgbClr val="000000"/>
              </a:buClr>
              <a:buSzPts val="1200"/>
              <a:buFont typeface="Arial"/>
              <a:buNone/>
            </a:pPr>
            <a:r>
              <a:rPr b="1" i="0" lang="en" sz="1200" u="sng" cap="none" strike="noStrike">
                <a:solidFill>
                  <a:srgbClr val="00FFFF"/>
                </a:solidFill>
                <a:latin typeface="Roboto"/>
                <a:ea typeface="Roboto"/>
                <a:cs typeface="Roboto"/>
                <a:sym typeface="Roboto"/>
              </a:rPr>
              <a:t>Creating a New Column:</a:t>
            </a:r>
            <a:endParaRPr b="1" i="0" sz="1200" u="sng" cap="none" strike="noStrike">
              <a:solidFill>
                <a:srgbClr val="00FFFF"/>
              </a:solidFill>
              <a:latin typeface="Roboto"/>
              <a:ea typeface="Roboto"/>
              <a:cs typeface="Roboto"/>
              <a:sym typeface="Roboto"/>
            </a:endParaRPr>
          </a:p>
          <a:p>
            <a:pPr indent="-292100" lvl="0" marL="457200" marR="0" rtl="0" algn="l">
              <a:lnSpc>
                <a:spcPct val="115000"/>
              </a:lnSpc>
              <a:spcBef>
                <a:spcPts val="150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 A new column named 'sea' is created based on the countries where the shark attacks occurred.</a:t>
            </a:r>
            <a:endParaRPr b="0" i="0" sz="1000" u="none" cap="none" strike="noStrike">
              <a:solidFill>
                <a:schemeClr val="lt1"/>
              </a:solidFill>
              <a:highlight>
                <a:srgbClr val="6D9EEB"/>
              </a:highlight>
              <a:latin typeface="Roboto"/>
              <a:ea typeface="Roboto"/>
              <a:cs typeface="Roboto"/>
              <a:sym typeface="Roboto"/>
            </a:endParaRPr>
          </a:p>
          <a:p>
            <a:pPr indent="0" lvl="0" marL="0" marR="0" rtl="0" algn="l">
              <a:lnSpc>
                <a:spcPct val="115000"/>
              </a:lnSpc>
              <a:spcBef>
                <a:spcPts val="1500"/>
              </a:spcBef>
              <a:spcAft>
                <a:spcPts val="0"/>
              </a:spcAft>
              <a:buClr>
                <a:srgbClr val="000000"/>
              </a:buClr>
              <a:buSzPts val="1200"/>
              <a:buFont typeface="Arial"/>
              <a:buNone/>
            </a:pPr>
            <a:r>
              <a:rPr b="1" i="0" lang="en" sz="1200" u="sng" cap="none" strike="noStrike">
                <a:solidFill>
                  <a:srgbClr val="00FFFF"/>
                </a:solidFill>
                <a:latin typeface="Roboto"/>
                <a:ea typeface="Roboto"/>
                <a:cs typeface="Roboto"/>
                <a:sym typeface="Roboto"/>
              </a:rPr>
              <a:t>Aggregating Data</a:t>
            </a:r>
            <a:r>
              <a:rPr b="0" i="0" lang="en" sz="1200" u="sng" cap="none" strike="noStrike">
                <a:solidFill>
                  <a:srgbClr val="00FFFF"/>
                </a:solidFill>
                <a:latin typeface="Roboto"/>
                <a:ea typeface="Roboto"/>
                <a:cs typeface="Roboto"/>
                <a:sym typeface="Roboto"/>
              </a:rPr>
              <a:t>:</a:t>
            </a:r>
            <a:endParaRPr b="0" i="0" sz="1200" u="sng" cap="none" strike="noStrike">
              <a:solidFill>
                <a:srgbClr val="00FFFF"/>
              </a:solidFill>
              <a:latin typeface="Roboto"/>
              <a:ea typeface="Roboto"/>
              <a:cs typeface="Roboto"/>
              <a:sym typeface="Roboto"/>
            </a:endParaRPr>
          </a:p>
          <a:p>
            <a:pPr indent="-292100" lvl="0" marL="457200" marR="0" rtl="0" algn="l">
              <a:lnSpc>
                <a:spcPct val="115000"/>
              </a:lnSpc>
              <a:spcBef>
                <a:spcPts val="150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Data is aggregated using pivot tables to analyze various aspects of shark attacks, such as the type of attack and activity by gender and year.</a:t>
            </a:r>
            <a:endParaRPr b="0" i="0" sz="1000" u="none" cap="none" strike="noStrike">
              <a:solidFill>
                <a:schemeClr val="lt1"/>
              </a:solidFill>
              <a:highlight>
                <a:srgbClr val="6D9EEB"/>
              </a:highlight>
              <a:latin typeface="Roboto"/>
              <a:ea typeface="Roboto"/>
              <a:cs typeface="Roboto"/>
              <a:sym typeface="Roboto"/>
            </a:endParaRPr>
          </a:p>
          <a:p>
            <a:pPr indent="0" lvl="0" marL="0" marR="0" rtl="0" algn="l">
              <a:lnSpc>
                <a:spcPct val="115000"/>
              </a:lnSpc>
              <a:spcBef>
                <a:spcPts val="1500"/>
              </a:spcBef>
              <a:spcAft>
                <a:spcPts val="0"/>
              </a:spcAft>
              <a:buClr>
                <a:srgbClr val="000000"/>
              </a:buClr>
              <a:buSzPts val="1200"/>
              <a:buFont typeface="Arial"/>
              <a:buNone/>
            </a:pPr>
            <a:r>
              <a:rPr b="1" i="0" lang="en" sz="1200" u="sng" cap="none" strike="noStrike">
                <a:solidFill>
                  <a:srgbClr val="00FFFF"/>
                </a:solidFill>
                <a:latin typeface="Roboto"/>
                <a:ea typeface="Roboto"/>
                <a:cs typeface="Roboto"/>
                <a:sym typeface="Roboto"/>
              </a:rPr>
              <a:t>Questionnaire</a:t>
            </a:r>
            <a:r>
              <a:rPr b="0" i="0" lang="en" sz="1200" u="sng" cap="none" strike="noStrike">
                <a:solidFill>
                  <a:srgbClr val="00FFFF"/>
                </a:solidFill>
                <a:latin typeface="Roboto"/>
                <a:ea typeface="Roboto"/>
                <a:cs typeface="Roboto"/>
                <a:sym typeface="Roboto"/>
              </a:rPr>
              <a:t>:</a:t>
            </a:r>
            <a:endParaRPr b="0" i="0" sz="1200" u="sng" cap="none" strike="noStrike">
              <a:solidFill>
                <a:srgbClr val="00FFFF"/>
              </a:solidFill>
              <a:latin typeface="Roboto"/>
              <a:ea typeface="Roboto"/>
              <a:cs typeface="Roboto"/>
              <a:sym typeface="Roboto"/>
            </a:endParaRPr>
          </a:p>
          <a:p>
            <a:pPr indent="-292100" lvl="0" marL="457200" marR="0" rtl="0" algn="l">
              <a:lnSpc>
                <a:spcPct val="115000"/>
              </a:lnSpc>
              <a:spcBef>
                <a:spcPts val="1500"/>
              </a:spcBef>
              <a:spcAft>
                <a:spcPts val="0"/>
              </a:spcAft>
              <a:buClr>
                <a:schemeClr val="lt1"/>
              </a:buClr>
              <a:buSzPts val="1000"/>
              <a:buFont typeface="Roboto"/>
              <a:buChar char="●"/>
            </a:pPr>
            <a:r>
              <a:rPr b="0" i="0" lang="en" sz="1000" u="none" cap="none" strike="noStrike">
                <a:solidFill>
                  <a:schemeClr val="lt1"/>
                </a:solidFill>
                <a:highlight>
                  <a:srgbClr val="6D9EEB"/>
                </a:highlight>
                <a:latin typeface="Roboto"/>
                <a:ea typeface="Roboto"/>
                <a:cs typeface="Roboto"/>
                <a:sym typeface="Roboto"/>
              </a:rPr>
              <a:t>A function is created  to provide information about shark attacks in a specified country and state.</a:t>
            </a:r>
            <a:endParaRPr b="0" i="0" sz="1000" u="none" cap="none" strike="noStrike">
              <a:solidFill>
                <a:schemeClr val="lt1"/>
              </a:solidFill>
              <a:highlight>
                <a:srgbClr val="6D9EEB"/>
              </a:highlight>
              <a:latin typeface="Roboto"/>
              <a:ea typeface="Roboto"/>
              <a:cs typeface="Roboto"/>
              <a:sym typeface="Roboto"/>
            </a:endParaRPr>
          </a:p>
          <a:p>
            <a:pPr indent="0" lvl="0" marL="0" marR="0" rtl="0" algn="l">
              <a:lnSpc>
                <a:spcPct val="115000"/>
              </a:lnSpc>
              <a:spcBef>
                <a:spcPts val="150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500"/>
              </a:spcBef>
              <a:spcAft>
                <a:spcPts val="0"/>
              </a:spcAft>
              <a:buClr>
                <a:srgbClr val="000000"/>
              </a:buClr>
              <a:buSzPts val="1200"/>
              <a:buFont typeface="Arial"/>
              <a:buNone/>
            </a:pPr>
            <a:r>
              <a:t/>
            </a:r>
            <a:endParaRPr b="0" i="0" sz="1200" u="none" cap="none" strike="noStrike">
              <a:solidFill>
                <a:schemeClr val="lt1"/>
              </a:solidFill>
              <a:latin typeface="Roboto"/>
              <a:ea typeface="Roboto"/>
              <a:cs typeface="Roboto"/>
              <a:sym typeface="Roboto"/>
            </a:endParaRPr>
          </a:p>
          <a:p>
            <a:pPr indent="0" lvl="0" marL="457200" marR="0" rtl="0" algn="l">
              <a:lnSpc>
                <a:spcPct val="115000"/>
              </a:lnSpc>
              <a:spcBef>
                <a:spcPts val="1500"/>
              </a:spcBef>
              <a:spcAft>
                <a:spcPts val="1500"/>
              </a:spcAft>
              <a:buClr>
                <a:srgbClr val="000000"/>
              </a:buClr>
              <a:buSzPts val="1200"/>
              <a:buFont typeface="Arial"/>
              <a:buNone/>
            </a:pPr>
            <a:r>
              <a:t/>
            </a:r>
            <a:endParaRPr b="0" i="0" sz="1200" u="none" cap="none" strike="noStrike">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Google Shape;77;p4"/>
          <p:cNvSpPr txBox="1"/>
          <p:nvPr>
            <p:ph type="title"/>
          </p:nvPr>
        </p:nvSpPr>
        <p:spPr>
          <a:xfrm>
            <a:off x="311700" y="140225"/>
            <a:ext cx="3414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83006"/>
              <a:buNone/>
            </a:pPr>
            <a:r>
              <a:rPr b="1" i="1" lang="en" sz="1700" u="sng">
                <a:solidFill>
                  <a:srgbClr val="00FFFF"/>
                </a:solidFill>
              </a:rPr>
              <a:t>Major concerns:</a:t>
            </a:r>
            <a:endParaRPr b="1" i="1" sz="1700" u="sng">
              <a:solidFill>
                <a:srgbClr val="00FFFF"/>
              </a:solidFill>
            </a:endParaRPr>
          </a:p>
          <a:p>
            <a:pPr indent="0" lvl="0" marL="0" rtl="0" algn="l">
              <a:lnSpc>
                <a:spcPct val="100000"/>
              </a:lnSpc>
              <a:spcBef>
                <a:spcPts val="0"/>
              </a:spcBef>
              <a:spcAft>
                <a:spcPts val="0"/>
              </a:spcAft>
              <a:buSzPct val="111111"/>
              <a:buNone/>
            </a:pPr>
            <a:r>
              <a:t/>
            </a:r>
            <a:endParaRPr/>
          </a:p>
        </p:txBody>
      </p:sp>
      <p:sp>
        <p:nvSpPr>
          <p:cNvPr id="78" name="Google Shape;78;p4"/>
          <p:cNvSpPr txBox="1"/>
          <p:nvPr>
            <p:ph idx="1" type="body"/>
          </p:nvPr>
        </p:nvSpPr>
        <p:spPr>
          <a:xfrm>
            <a:off x="311700" y="863550"/>
            <a:ext cx="4161300" cy="1018500"/>
          </a:xfrm>
          <a:prstGeom prst="rect">
            <a:avLst/>
          </a:prstGeom>
          <a:noFill/>
          <a:ln>
            <a:noFill/>
          </a:ln>
        </p:spPr>
        <p:txBody>
          <a:bodyPr anchorCtr="0" anchor="t" bIns="91425" lIns="91425" spcFirstLastPara="1" rIns="91425" wrap="square" tIns="91425">
            <a:normAutofit/>
          </a:bodyPr>
          <a:lstStyle/>
          <a:p>
            <a:pPr indent="-304800" lvl="0" marL="457200" rtl="0" algn="l">
              <a:lnSpc>
                <a:spcPct val="100000"/>
              </a:lnSpc>
              <a:spcBef>
                <a:spcPts val="0"/>
              </a:spcBef>
              <a:spcAft>
                <a:spcPts val="0"/>
              </a:spcAft>
              <a:buClr>
                <a:schemeClr val="lt1"/>
              </a:buClr>
              <a:buSzPts val="1200"/>
              <a:buChar char="●"/>
            </a:pPr>
            <a:r>
              <a:rPr lang="en" sz="1200">
                <a:solidFill>
                  <a:schemeClr val="lt1"/>
                </a:solidFill>
                <a:highlight>
                  <a:srgbClr val="6D9EEB"/>
                </a:highlight>
              </a:rPr>
              <a:t>Define the goal of cleaning the data</a:t>
            </a:r>
            <a:endParaRPr sz="1200">
              <a:solidFill>
                <a:schemeClr val="lt1"/>
              </a:solidFill>
              <a:highlight>
                <a:srgbClr val="6D9EEB"/>
              </a:highlight>
            </a:endParaRPr>
          </a:p>
          <a:p>
            <a:pPr indent="-304800" lvl="0" marL="457200" rtl="0" algn="l">
              <a:lnSpc>
                <a:spcPct val="100000"/>
              </a:lnSpc>
              <a:spcBef>
                <a:spcPts val="0"/>
              </a:spcBef>
              <a:spcAft>
                <a:spcPts val="0"/>
              </a:spcAft>
              <a:buClr>
                <a:schemeClr val="lt1"/>
              </a:buClr>
              <a:buSzPts val="1200"/>
              <a:buChar char="●"/>
            </a:pPr>
            <a:r>
              <a:rPr lang="en" sz="1200">
                <a:solidFill>
                  <a:schemeClr val="lt1"/>
                </a:solidFill>
                <a:highlight>
                  <a:srgbClr val="6D9EEB"/>
                </a:highlight>
              </a:rPr>
              <a:t>Amount of data</a:t>
            </a:r>
            <a:endParaRPr sz="1200">
              <a:solidFill>
                <a:schemeClr val="lt1"/>
              </a:solidFill>
              <a:highlight>
                <a:srgbClr val="6D9EEB"/>
              </a:highlight>
            </a:endParaRPr>
          </a:p>
          <a:p>
            <a:pPr indent="-304800" lvl="0" marL="457200" rtl="0" algn="l">
              <a:lnSpc>
                <a:spcPct val="100000"/>
              </a:lnSpc>
              <a:spcBef>
                <a:spcPts val="0"/>
              </a:spcBef>
              <a:spcAft>
                <a:spcPts val="0"/>
              </a:spcAft>
              <a:buClr>
                <a:schemeClr val="lt1"/>
              </a:buClr>
              <a:buSzPts val="1200"/>
              <a:buChar char="●"/>
            </a:pPr>
            <a:r>
              <a:rPr lang="en" sz="1200">
                <a:solidFill>
                  <a:schemeClr val="lt1"/>
                </a:solidFill>
                <a:highlight>
                  <a:srgbClr val="6D9EEB"/>
                </a:highlight>
              </a:rPr>
              <a:t>Define when to stop cleaning the data</a:t>
            </a:r>
            <a:endParaRPr sz="1200">
              <a:solidFill>
                <a:schemeClr val="lt1"/>
              </a:solidFill>
              <a:highlight>
                <a:srgbClr val="6D9EEB"/>
              </a:highlight>
            </a:endParaRPr>
          </a:p>
          <a:p>
            <a:pPr indent="0" lvl="0" marL="0" rtl="0" algn="l">
              <a:lnSpc>
                <a:spcPct val="115000"/>
              </a:lnSpc>
              <a:spcBef>
                <a:spcPts val="0"/>
              </a:spcBef>
              <a:spcAft>
                <a:spcPts val="1200"/>
              </a:spcAft>
              <a:buSzPts val="1800"/>
              <a:buNone/>
            </a:pPr>
            <a:r>
              <a:t/>
            </a:r>
            <a:endParaRPr/>
          </a:p>
        </p:txBody>
      </p:sp>
      <p:sp>
        <p:nvSpPr>
          <p:cNvPr id="79" name="Google Shape;79;p4"/>
          <p:cNvSpPr txBox="1"/>
          <p:nvPr/>
        </p:nvSpPr>
        <p:spPr>
          <a:xfrm>
            <a:off x="358175" y="1882050"/>
            <a:ext cx="3093600" cy="5727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1600"/>
              <a:buFont typeface="Arial"/>
              <a:buNone/>
            </a:pPr>
            <a:r>
              <a:rPr b="1" i="1" lang="en" sz="1600" u="sng" cap="none" strike="noStrike">
                <a:solidFill>
                  <a:srgbClr val="00FFFF"/>
                </a:solidFill>
                <a:latin typeface="Arial"/>
                <a:ea typeface="Arial"/>
                <a:cs typeface="Arial"/>
                <a:sym typeface="Arial"/>
              </a:rPr>
              <a:t>Benefits:</a:t>
            </a:r>
            <a:endParaRPr b="1" i="1" sz="1600" u="sng" cap="none" strike="noStrike">
              <a:solidFill>
                <a:srgbClr val="00FFFF"/>
              </a:solidFill>
              <a:latin typeface="Arial"/>
              <a:ea typeface="Arial"/>
              <a:cs typeface="Arial"/>
              <a:sym typeface="Arial"/>
            </a:endParaRPr>
          </a:p>
        </p:txBody>
      </p:sp>
      <p:sp>
        <p:nvSpPr>
          <p:cNvPr id="80" name="Google Shape;80;p4"/>
          <p:cNvSpPr txBox="1"/>
          <p:nvPr/>
        </p:nvSpPr>
        <p:spPr>
          <a:xfrm>
            <a:off x="311700" y="2454750"/>
            <a:ext cx="3414600" cy="966000"/>
          </a:xfrm>
          <a:prstGeom prst="rect">
            <a:avLst/>
          </a:prstGeom>
          <a:noFill/>
          <a:ln>
            <a:noFill/>
          </a:ln>
        </p:spPr>
        <p:txBody>
          <a:bodyPr anchorCtr="0" anchor="t" bIns="91425" lIns="91425" spcFirstLastPara="1" rIns="91425" wrap="square" tIns="91425">
            <a:normAutofit/>
          </a:bodyPr>
          <a:lstStyle/>
          <a:p>
            <a:pPr indent="-304800" lvl="0" marL="457200" marR="0" rtl="0" algn="l">
              <a:lnSpc>
                <a:spcPct val="100000"/>
              </a:lnSpc>
              <a:spcBef>
                <a:spcPts val="0"/>
              </a:spcBef>
              <a:spcAft>
                <a:spcPts val="0"/>
              </a:spcAft>
              <a:buClr>
                <a:schemeClr val="lt1"/>
              </a:buClr>
              <a:buSzPts val="1200"/>
              <a:buFont typeface="Arial"/>
              <a:buChar char="●"/>
            </a:pPr>
            <a:r>
              <a:rPr b="0" i="0" lang="en" sz="1200" u="none" cap="none" strike="noStrike">
                <a:solidFill>
                  <a:schemeClr val="lt1"/>
                </a:solidFill>
                <a:highlight>
                  <a:srgbClr val="6D9EEB"/>
                </a:highlight>
                <a:latin typeface="Arial"/>
                <a:ea typeface="Arial"/>
                <a:cs typeface="Arial"/>
                <a:sym typeface="Arial"/>
              </a:rPr>
              <a:t>Communication and planning tasks</a:t>
            </a:r>
            <a:endParaRPr b="0" i="0" sz="1200" u="none" cap="none" strike="noStrike">
              <a:solidFill>
                <a:schemeClr val="lt1"/>
              </a:solidFill>
              <a:highlight>
                <a:srgbClr val="6D9EEB"/>
              </a:highlight>
              <a:latin typeface="Arial"/>
              <a:ea typeface="Arial"/>
              <a:cs typeface="Arial"/>
              <a:sym typeface="Arial"/>
            </a:endParaRPr>
          </a:p>
          <a:p>
            <a:pPr indent="-304800" lvl="0" marL="457200" marR="0" rtl="0" algn="l">
              <a:lnSpc>
                <a:spcPct val="100000"/>
              </a:lnSpc>
              <a:spcBef>
                <a:spcPts val="0"/>
              </a:spcBef>
              <a:spcAft>
                <a:spcPts val="0"/>
              </a:spcAft>
              <a:buClr>
                <a:schemeClr val="lt1"/>
              </a:buClr>
              <a:buSzPts val="1200"/>
              <a:buFont typeface="Arial"/>
              <a:buChar char="●"/>
            </a:pPr>
            <a:r>
              <a:rPr b="0" i="0" lang="en" sz="1200" u="none" cap="none" strike="noStrike">
                <a:solidFill>
                  <a:schemeClr val="lt1"/>
                </a:solidFill>
                <a:highlight>
                  <a:srgbClr val="6D9EEB"/>
                </a:highlight>
                <a:latin typeface="Arial"/>
                <a:ea typeface="Arial"/>
                <a:cs typeface="Arial"/>
                <a:sym typeface="Arial"/>
              </a:rPr>
              <a:t>Different solutions and ideas</a:t>
            </a:r>
            <a:endParaRPr b="0" i="0" sz="1200" u="none" cap="none" strike="noStrike">
              <a:solidFill>
                <a:schemeClr val="lt1"/>
              </a:solidFill>
              <a:highlight>
                <a:srgbClr val="6D9EEB"/>
              </a:highlight>
              <a:latin typeface="Arial"/>
              <a:ea typeface="Arial"/>
              <a:cs typeface="Arial"/>
              <a:sym typeface="Arial"/>
            </a:endParaRPr>
          </a:p>
        </p:txBody>
      </p:sp>
      <p:pic>
        <p:nvPicPr>
          <p:cNvPr id="81" name="Google Shape;81;p4"/>
          <p:cNvPicPr preferRelativeResize="0"/>
          <p:nvPr/>
        </p:nvPicPr>
        <p:blipFill rotWithShape="1">
          <a:blip r:embed="rId4">
            <a:alphaModFix/>
          </a:blip>
          <a:srcRect b="0" l="0" r="0" t="0"/>
          <a:stretch/>
        </p:blipFill>
        <p:spPr>
          <a:xfrm>
            <a:off x="5663525" y="175625"/>
            <a:ext cx="2285024" cy="1624300"/>
          </a:xfrm>
          <a:prstGeom prst="rect">
            <a:avLst/>
          </a:prstGeom>
          <a:noFill/>
          <a:ln>
            <a:noFill/>
          </a:ln>
        </p:spPr>
      </p:pic>
      <p:pic>
        <p:nvPicPr>
          <p:cNvPr id="82" name="Google Shape;82;p4"/>
          <p:cNvPicPr preferRelativeResize="0"/>
          <p:nvPr/>
        </p:nvPicPr>
        <p:blipFill rotWithShape="1">
          <a:blip r:embed="rId5">
            <a:alphaModFix/>
          </a:blip>
          <a:srcRect b="0" l="0" r="0" t="0"/>
          <a:stretch/>
        </p:blipFill>
        <p:spPr>
          <a:xfrm>
            <a:off x="5663525" y="3095000"/>
            <a:ext cx="2624350" cy="1499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 name="Shape 86"/>
        <p:cNvGrpSpPr/>
        <p:nvPr/>
      </p:nvGrpSpPr>
      <p:grpSpPr>
        <a:xfrm>
          <a:off x="0" y="0"/>
          <a:ext cx="0" cy="0"/>
          <a:chOff x="0" y="0"/>
          <a:chExt cx="0" cy="0"/>
        </a:xfrm>
      </p:grpSpPr>
      <p:sp>
        <p:nvSpPr>
          <p:cNvPr id="87" name="Google Shape;87;p5"/>
          <p:cNvSpPr txBox="1"/>
          <p:nvPr>
            <p:ph type="title"/>
          </p:nvPr>
        </p:nvSpPr>
        <p:spPr>
          <a:xfrm>
            <a:off x="281200" y="94500"/>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i="1" lang="en" sz="1600" u="sng">
                <a:solidFill>
                  <a:srgbClr val="00FFFF"/>
                </a:solidFill>
                <a:latin typeface="Roboto"/>
                <a:ea typeface="Roboto"/>
                <a:cs typeface="Roboto"/>
                <a:sym typeface="Roboto"/>
              </a:rPr>
              <a:t>Exploring the World of Sharks</a:t>
            </a:r>
            <a:endParaRPr b="1" i="1" sz="1600" u="sng">
              <a:solidFill>
                <a:srgbClr val="00FFFF"/>
              </a:solidFill>
            </a:endParaRPr>
          </a:p>
        </p:txBody>
      </p:sp>
      <p:sp>
        <p:nvSpPr>
          <p:cNvPr id="88" name="Google Shape;88;p5"/>
          <p:cNvSpPr txBox="1"/>
          <p:nvPr>
            <p:ph idx="2" type="body"/>
          </p:nvPr>
        </p:nvSpPr>
        <p:spPr>
          <a:xfrm>
            <a:off x="4832400" y="510550"/>
            <a:ext cx="3999900" cy="4058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 sz="1200">
                <a:solidFill>
                  <a:schemeClr val="lt1"/>
                </a:solidFill>
                <a:highlight>
                  <a:srgbClr val="6D9EEB"/>
                </a:highlight>
                <a:latin typeface="Roboto"/>
                <a:ea typeface="Roboto"/>
                <a:cs typeface="Roboto"/>
                <a:sym typeface="Roboto"/>
              </a:rPr>
              <a:t>By learning more about these apex predators, we can foster a deeper understanding of their importance and mitigate potential risks, ensuring a harmonious relationship between humans and sharks in our oceans and seas.</a:t>
            </a:r>
            <a:endParaRPr sz="1200">
              <a:solidFill>
                <a:schemeClr val="lt1"/>
              </a:solidFill>
              <a:highlight>
                <a:srgbClr val="6D9EEB"/>
              </a:highlight>
              <a:latin typeface="Roboto"/>
              <a:ea typeface="Roboto"/>
              <a:cs typeface="Roboto"/>
              <a:sym typeface="Roboto"/>
            </a:endParaRPr>
          </a:p>
          <a:p>
            <a:pPr indent="0" lvl="0" marL="0" rtl="0" algn="l">
              <a:lnSpc>
                <a:spcPct val="115000"/>
              </a:lnSpc>
              <a:spcBef>
                <a:spcPts val="1200"/>
              </a:spcBef>
              <a:spcAft>
                <a:spcPts val="0"/>
              </a:spcAft>
              <a:buSzPts val="1400"/>
              <a:buNone/>
            </a:pPr>
            <a:r>
              <a:rPr lang="en" sz="1200">
                <a:solidFill>
                  <a:srgbClr val="FFFFFF"/>
                </a:solidFill>
                <a:highlight>
                  <a:srgbClr val="6D9EEB"/>
                </a:highlight>
                <a:latin typeface="Roboto"/>
                <a:ea typeface="Roboto"/>
                <a:cs typeface="Roboto"/>
                <a:sym typeface="Roboto"/>
              </a:rPr>
              <a:t>The most common species of sharks involved in attacks on humans include the Great Sharks, White Sharks, Tiger Shark, and Bull Shark. These species are known for their size, aggressiveness, and tendency to inhabit coastal areas where human activities are prevalent.</a:t>
            </a:r>
            <a:endParaRPr sz="1200">
              <a:solidFill>
                <a:srgbClr val="FFFFFF"/>
              </a:solidFill>
              <a:highlight>
                <a:srgbClr val="6D9EEB"/>
              </a:highlight>
              <a:latin typeface="Roboto"/>
              <a:ea typeface="Roboto"/>
              <a:cs typeface="Roboto"/>
              <a:sym typeface="Roboto"/>
            </a:endParaRPr>
          </a:p>
          <a:p>
            <a:pPr indent="0" lvl="0" marL="0" rtl="0" algn="l">
              <a:lnSpc>
                <a:spcPct val="115000"/>
              </a:lnSpc>
              <a:spcBef>
                <a:spcPts val="1200"/>
              </a:spcBef>
              <a:spcAft>
                <a:spcPts val="1200"/>
              </a:spcAft>
              <a:buSzPts val="1400"/>
              <a:buNone/>
            </a:pPr>
            <a:r>
              <a:rPr lang="en" sz="1200">
                <a:solidFill>
                  <a:srgbClr val="FFFF00"/>
                </a:solidFill>
                <a:latin typeface="Roboto"/>
                <a:ea typeface="Roboto"/>
                <a:cs typeface="Roboto"/>
                <a:sym typeface="Roboto"/>
              </a:rPr>
              <a:t>In conclusion, while shark attacks on humans capture headlines and fuel fear, they are exceedingly rare events considering the vast number of people who enter the ocean each year.</a:t>
            </a:r>
            <a:endParaRPr sz="1200">
              <a:solidFill>
                <a:srgbClr val="FFFF00"/>
              </a:solidFill>
              <a:latin typeface="Roboto"/>
              <a:ea typeface="Roboto"/>
              <a:cs typeface="Roboto"/>
              <a:sym typeface="Roboto"/>
            </a:endParaRPr>
          </a:p>
        </p:txBody>
      </p:sp>
      <p:sp>
        <p:nvSpPr>
          <p:cNvPr id="89" name="Google Shape;89;p5"/>
          <p:cNvSpPr txBox="1"/>
          <p:nvPr/>
        </p:nvSpPr>
        <p:spPr>
          <a:xfrm>
            <a:off x="1645925" y="2438400"/>
            <a:ext cx="4389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90" name="Google Shape;90;p5"/>
          <p:cNvPicPr preferRelativeResize="0"/>
          <p:nvPr/>
        </p:nvPicPr>
        <p:blipFill rotWithShape="1">
          <a:blip r:embed="rId4">
            <a:alphaModFix/>
          </a:blip>
          <a:srcRect b="0" l="0" r="0" t="0"/>
          <a:stretch/>
        </p:blipFill>
        <p:spPr>
          <a:xfrm>
            <a:off x="281200" y="676750"/>
            <a:ext cx="3818351" cy="42533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6"/>
          <p:cNvSpPr txBox="1"/>
          <p:nvPr>
            <p:ph type="title"/>
          </p:nvPr>
        </p:nvSpPr>
        <p:spPr>
          <a:xfrm>
            <a:off x="311700" y="1021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i="1" lang="en" u="sng">
                <a:solidFill>
                  <a:srgbClr val="00FFFF"/>
                </a:solidFill>
              </a:rPr>
              <a:t>Exploring Seas and Oceans?</a:t>
            </a:r>
            <a:endParaRPr b="1" i="1" u="sng">
              <a:solidFill>
                <a:srgbClr val="00FFFF"/>
              </a:solidFill>
            </a:endParaRPr>
          </a:p>
        </p:txBody>
      </p:sp>
      <p:sp>
        <p:nvSpPr>
          <p:cNvPr id="96" name="Google Shape;96;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pic>
        <p:nvPicPr>
          <p:cNvPr id="97" name="Google Shape;97;p6"/>
          <p:cNvPicPr preferRelativeResize="0"/>
          <p:nvPr/>
        </p:nvPicPr>
        <p:blipFill rotWithShape="1">
          <a:blip r:embed="rId4">
            <a:alphaModFix/>
          </a:blip>
          <a:srcRect b="0" l="0" r="0" t="0"/>
          <a:stretch/>
        </p:blipFill>
        <p:spPr>
          <a:xfrm>
            <a:off x="412525" y="1152475"/>
            <a:ext cx="8162099" cy="38252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1" name="Shape 101"/>
        <p:cNvGrpSpPr/>
        <p:nvPr/>
      </p:nvGrpSpPr>
      <p:grpSpPr>
        <a:xfrm>
          <a:off x="0" y="0"/>
          <a:ext cx="0" cy="0"/>
          <a:chOff x="0" y="0"/>
          <a:chExt cx="0" cy="0"/>
        </a:xfrm>
      </p:grpSpPr>
      <p:sp>
        <p:nvSpPr>
          <p:cNvPr id="102" name="Google Shape;102;p7"/>
          <p:cNvSpPr txBox="1"/>
          <p:nvPr/>
        </p:nvSpPr>
        <p:spPr>
          <a:xfrm>
            <a:off x="3634750" y="1859275"/>
            <a:ext cx="2126100" cy="10362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rgbClr val="CFE2F3"/>
                </a:solidFill>
                <a:highlight>
                  <a:srgbClr val="6D9EEB"/>
                </a:highlight>
                <a:latin typeface="Arial"/>
                <a:ea typeface="Arial"/>
                <a:cs typeface="Arial"/>
                <a:sym typeface="Arial"/>
              </a:rPr>
              <a:t>Thank you!</a:t>
            </a:r>
            <a:endParaRPr b="0" i="0" sz="2800" u="none" cap="none" strike="noStrike">
              <a:solidFill>
                <a:srgbClr val="CFE2F3"/>
              </a:solidFill>
              <a:highlight>
                <a:srgbClr val="6D9EEB"/>
              </a:highlight>
              <a:latin typeface="Arial"/>
              <a:ea typeface="Arial"/>
              <a:cs typeface="Arial"/>
              <a:sym typeface="Arial"/>
            </a:endParaRPr>
          </a:p>
        </p:txBody>
      </p:sp>
      <p:sp>
        <p:nvSpPr>
          <p:cNvPr id="103" name="Google Shape;103;p7"/>
          <p:cNvSpPr txBox="1"/>
          <p:nvPr/>
        </p:nvSpPr>
        <p:spPr>
          <a:xfrm>
            <a:off x="1254450" y="3821425"/>
            <a:ext cx="6635100" cy="966000"/>
          </a:xfrm>
          <a:prstGeom prst="rect">
            <a:avLst/>
          </a:prstGeom>
          <a:noFill/>
          <a:ln>
            <a:noFill/>
          </a:ln>
        </p:spPr>
        <p:txBody>
          <a:bodyPr anchorCtr="0" anchor="t" bIns="91425" lIns="91425" spcFirstLastPara="1" rIns="91425" wrap="square" tIns="91425">
            <a:norm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rgbClr val="EFEFEF"/>
                </a:solidFill>
                <a:highlight>
                  <a:srgbClr val="6D9EEB"/>
                </a:highlight>
                <a:latin typeface="Arial"/>
                <a:ea typeface="Arial"/>
                <a:cs typeface="Arial"/>
                <a:sym typeface="Arial"/>
              </a:rPr>
              <a:t>If you need some shark attack advice, feel free to reach out!</a:t>
            </a:r>
            <a:endParaRPr b="0" i="0" sz="1600" u="none" cap="none" strike="noStrike">
              <a:solidFill>
                <a:srgbClr val="EFEFEF"/>
              </a:solidFill>
              <a:highlight>
                <a:srgbClr val="6D9EEB"/>
              </a:highlight>
              <a:latin typeface="Arial"/>
              <a:ea typeface="Arial"/>
              <a:cs typeface="Arial"/>
              <a:sym typeface="Arial"/>
            </a:endParaRPr>
          </a:p>
          <a:p>
            <a:pPr indent="0" lvl="0" marL="0" marR="0" rtl="0" algn="ctr">
              <a:lnSpc>
                <a:spcPct val="115000"/>
              </a:lnSpc>
              <a:spcBef>
                <a:spcPts val="1200"/>
              </a:spcBef>
              <a:spcAft>
                <a:spcPts val="1200"/>
              </a:spcAft>
              <a:buClr>
                <a:srgbClr val="000000"/>
              </a:buClr>
              <a:buSzPts val="1600"/>
              <a:buFont typeface="Arial"/>
              <a:buNone/>
            </a:pPr>
            <a:r>
              <a:rPr b="0" i="0" lang="en" sz="1600" u="sng" cap="none" strike="noStrike">
                <a:solidFill>
                  <a:srgbClr val="0097A7"/>
                </a:solidFill>
                <a:latin typeface="Arial"/>
                <a:ea typeface="Arial"/>
                <a:cs typeface="Arial"/>
                <a:sym typeface="Arial"/>
                <a:hlinkClick r:id="rId4">
                  <a:extLst>
                    <a:ext uri="{A12FA001-AC4F-418D-AE19-62706E023703}">
                      <ahyp:hlinkClr val="tx"/>
                    </a:ext>
                  </a:extLst>
                </a:hlinkClick>
              </a:rPr>
              <a:t>marilm@sharkattack.com</a:t>
            </a:r>
            <a:r>
              <a:rPr b="0" i="0" lang="en" sz="1600" u="none" cap="none" strike="noStrike">
                <a:solidFill>
                  <a:srgbClr val="595959"/>
                </a:solidFill>
                <a:highlight>
                  <a:srgbClr val="6D9EEB"/>
                </a:highlight>
                <a:latin typeface="Arial"/>
                <a:ea typeface="Arial"/>
                <a:cs typeface="Arial"/>
                <a:sym typeface="Arial"/>
              </a:rPr>
              <a:t> </a:t>
            </a:r>
            <a:endParaRPr b="0" i="0" sz="1600" u="none" cap="none" strike="noStrike">
              <a:solidFill>
                <a:srgbClr val="595959"/>
              </a:solidFill>
              <a:highlight>
                <a:srgbClr val="6D9EEB"/>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64238B"/>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